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01" r:id="rId3"/>
    <p:sldId id="306" r:id="rId4"/>
    <p:sldId id="288" r:id="rId5"/>
    <p:sldId id="298" r:id="rId6"/>
    <p:sldId id="269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D4F1"/>
    <a:srgbClr val="FAB8E7"/>
    <a:srgbClr val="FFE285"/>
    <a:srgbClr val="FAFACA"/>
    <a:srgbClr val="0EBE88"/>
    <a:srgbClr val="16CCB6"/>
    <a:srgbClr val="8BE1FF"/>
    <a:srgbClr val="F3E9BF"/>
    <a:srgbClr val="FFFDA1"/>
    <a:srgbClr val="FFFC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875" autoAdjust="0"/>
  </p:normalViewPr>
  <p:slideViewPr>
    <p:cSldViewPr>
      <p:cViewPr>
        <p:scale>
          <a:sx n="75" d="100"/>
          <a:sy n="75" d="100"/>
        </p:scale>
        <p:origin x="-696" y="-2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30B46-ED89-4F59-9F3D-AE0297600B29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9462B-6CA1-48CF-A14A-7A4DFCCD9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85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208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96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96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093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12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316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8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073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81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37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13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8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812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636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05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2EA02-620F-402F-96EF-96676793A7B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91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/>
          <p:nvPr/>
        </p:nvSpPr>
        <p:spPr>
          <a:xfrm>
            <a:off x="-228600" y="164523"/>
            <a:ext cx="9448800" cy="2615503"/>
          </a:xfrm>
          <a:custGeom>
            <a:avLst/>
            <a:gdLst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0 w 9144000"/>
              <a:gd name="connsiteY3" fmla="*/ 2343150 h 2343150"/>
              <a:gd name="connsiteX4" fmla="*/ 0 w 9144000"/>
              <a:gd name="connsiteY4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548496"/>
              <a:gd name="connsiteX1" fmla="*/ 9144000 w 9144000"/>
              <a:gd name="connsiteY1" fmla="*/ 0 h 2548496"/>
              <a:gd name="connsiteX2" fmla="*/ 9144000 w 9144000"/>
              <a:gd name="connsiteY2" fmla="*/ 2343150 h 2548496"/>
              <a:gd name="connsiteX3" fmla="*/ 5340927 w 9144000"/>
              <a:gd name="connsiteY3" fmla="*/ 2441864 h 2548496"/>
              <a:gd name="connsiteX4" fmla="*/ 1340427 w 9144000"/>
              <a:gd name="connsiteY4" fmla="*/ 2192482 h 2548496"/>
              <a:gd name="connsiteX5" fmla="*/ 0 w 9144000"/>
              <a:gd name="connsiteY5" fmla="*/ 2343150 h 2548496"/>
              <a:gd name="connsiteX6" fmla="*/ 0 w 9144000"/>
              <a:gd name="connsiteY6" fmla="*/ 0 h 2548496"/>
              <a:gd name="connsiteX0" fmla="*/ 0 w 9144000"/>
              <a:gd name="connsiteY0" fmla="*/ 0 h 2579888"/>
              <a:gd name="connsiteX1" fmla="*/ 9144000 w 9144000"/>
              <a:gd name="connsiteY1" fmla="*/ 0 h 2579888"/>
              <a:gd name="connsiteX2" fmla="*/ 9144000 w 9144000"/>
              <a:gd name="connsiteY2" fmla="*/ 2343150 h 2579888"/>
              <a:gd name="connsiteX3" fmla="*/ 5340927 w 9144000"/>
              <a:gd name="connsiteY3" fmla="*/ 2514600 h 2579888"/>
              <a:gd name="connsiteX4" fmla="*/ 1340427 w 9144000"/>
              <a:gd name="connsiteY4" fmla="*/ 2192482 h 2579888"/>
              <a:gd name="connsiteX5" fmla="*/ 0 w 9144000"/>
              <a:gd name="connsiteY5" fmla="*/ 2343150 h 2579888"/>
              <a:gd name="connsiteX6" fmla="*/ 0 w 9144000"/>
              <a:gd name="connsiteY6" fmla="*/ 0 h 2579888"/>
              <a:gd name="connsiteX0" fmla="*/ 0 w 9144000"/>
              <a:gd name="connsiteY0" fmla="*/ 0 h 2591660"/>
              <a:gd name="connsiteX1" fmla="*/ 9144000 w 9144000"/>
              <a:gd name="connsiteY1" fmla="*/ 0 h 2591660"/>
              <a:gd name="connsiteX2" fmla="*/ 9144000 w 9144000"/>
              <a:gd name="connsiteY2" fmla="*/ 2343150 h 2591660"/>
              <a:gd name="connsiteX3" fmla="*/ 5340927 w 9144000"/>
              <a:gd name="connsiteY3" fmla="*/ 2514600 h 2591660"/>
              <a:gd name="connsiteX4" fmla="*/ 1340427 w 9144000"/>
              <a:gd name="connsiteY4" fmla="*/ 2192482 h 2591660"/>
              <a:gd name="connsiteX5" fmla="*/ 0 w 9144000"/>
              <a:gd name="connsiteY5" fmla="*/ 2343150 h 2591660"/>
              <a:gd name="connsiteX6" fmla="*/ 0 w 9144000"/>
              <a:gd name="connsiteY6" fmla="*/ 0 h 2591660"/>
              <a:gd name="connsiteX0" fmla="*/ 0 w 9144000"/>
              <a:gd name="connsiteY0" fmla="*/ 0 h 2602842"/>
              <a:gd name="connsiteX1" fmla="*/ 9144000 w 9144000"/>
              <a:gd name="connsiteY1" fmla="*/ 0 h 2602842"/>
              <a:gd name="connsiteX2" fmla="*/ 9144000 w 9144000"/>
              <a:gd name="connsiteY2" fmla="*/ 2343150 h 2602842"/>
              <a:gd name="connsiteX3" fmla="*/ 5401261 w 9144000"/>
              <a:gd name="connsiteY3" fmla="*/ 2535382 h 2602842"/>
              <a:gd name="connsiteX4" fmla="*/ 1340427 w 9144000"/>
              <a:gd name="connsiteY4" fmla="*/ 2192482 h 2602842"/>
              <a:gd name="connsiteX5" fmla="*/ 0 w 9144000"/>
              <a:gd name="connsiteY5" fmla="*/ 2343150 h 2602842"/>
              <a:gd name="connsiteX6" fmla="*/ 0 w 9144000"/>
              <a:gd name="connsiteY6" fmla="*/ 0 h 2602842"/>
              <a:gd name="connsiteX0" fmla="*/ 0 w 9144000"/>
              <a:gd name="connsiteY0" fmla="*/ 0 h 2602842"/>
              <a:gd name="connsiteX1" fmla="*/ 9144000 w 9144000"/>
              <a:gd name="connsiteY1" fmla="*/ 0 h 2602842"/>
              <a:gd name="connsiteX2" fmla="*/ 9144000 w 9144000"/>
              <a:gd name="connsiteY2" fmla="*/ 2343150 h 2602842"/>
              <a:gd name="connsiteX3" fmla="*/ 5401261 w 9144000"/>
              <a:gd name="connsiteY3" fmla="*/ 2535382 h 2602842"/>
              <a:gd name="connsiteX4" fmla="*/ 1340427 w 9144000"/>
              <a:gd name="connsiteY4" fmla="*/ 2192482 h 2602842"/>
              <a:gd name="connsiteX5" fmla="*/ 0 w 9144000"/>
              <a:gd name="connsiteY5" fmla="*/ 2343150 h 2602842"/>
              <a:gd name="connsiteX6" fmla="*/ 0 w 9144000"/>
              <a:gd name="connsiteY6" fmla="*/ 0 h 2602842"/>
              <a:gd name="connsiteX0" fmla="*/ 0 w 9144000"/>
              <a:gd name="connsiteY0" fmla="*/ 0 h 2602842"/>
              <a:gd name="connsiteX1" fmla="*/ 9144000 w 9144000"/>
              <a:gd name="connsiteY1" fmla="*/ 0 h 2602842"/>
              <a:gd name="connsiteX2" fmla="*/ 9144000 w 9144000"/>
              <a:gd name="connsiteY2" fmla="*/ 2343150 h 2602842"/>
              <a:gd name="connsiteX3" fmla="*/ 5401261 w 9144000"/>
              <a:gd name="connsiteY3" fmla="*/ 2535382 h 2602842"/>
              <a:gd name="connsiteX4" fmla="*/ 1340427 w 9144000"/>
              <a:gd name="connsiteY4" fmla="*/ 2192482 h 2602842"/>
              <a:gd name="connsiteX5" fmla="*/ 0 w 9144000"/>
              <a:gd name="connsiteY5" fmla="*/ 2343150 h 2602842"/>
              <a:gd name="connsiteX6" fmla="*/ 0 w 9144000"/>
              <a:gd name="connsiteY6" fmla="*/ 0 h 2602842"/>
              <a:gd name="connsiteX0" fmla="*/ 0 w 9144000"/>
              <a:gd name="connsiteY0" fmla="*/ 0 h 2615503"/>
              <a:gd name="connsiteX1" fmla="*/ 9144000 w 9144000"/>
              <a:gd name="connsiteY1" fmla="*/ 0 h 2615503"/>
              <a:gd name="connsiteX2" fmla="*/ 9144000 w 9144000"/>
              <a:gd name="connsiteY2" fmla="*/ 2343150 h 2615503"/>
              <a:gd name="connsiteX3" fmla="*/ 5401261 w 9144000"/>
              <a:gd name="connsiteY3" fmla="*/ 2535382 h 2615503"/>
              <a:gd name="connsiteX4" fmla="*/ 1340427 w 9144000"/>
              <a:gd name="connsiteY4" fmla="*/ 2192482 h 2615503"/>
              <a:gd name="connsiteX5" fmla="*/ 0 w 9144000"/>
              <a:gd name="connsiteY5" fmla="*/ 2343150 h 2615503"/>
              <a:gd name="connsiteX6" fmla="*/ 0 w 9144000"/>
              <a:gd name="connsiteY6" fmla="*/ 0 h 2615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2615503">
                <a:moveTo>
                  <a:pt x="0" y="0"/>
                </a:moveTo>
                <a:lnTo>
                  <a:pt x="9144000" y="0"/>
                </a:lnTo>
                <a:lnTo>
                  <a:pt x="9144000" y="2343150"/>
                </a:lnTo>
                <a:cubicBezTo>
                  <a:pt x="8504959" y="2720686"/>
                  <a:pt x="6712247" y="2622839"/>
                  <a:pt x="5401261" y="2535382"/>
                </a:cubicBezTo>
                <a:cubicBezTo>
                  <a:pt x="4090610" y="2468708"/>
                  <a:pt x="2225386" y="2179493"/>
                  <a:pt x="1340427" y="2192482"/>
                </a:cubicBezTo>
                <a:cubicBezTo>
                  <a:pt x="852055" y="2221923"/>
                  <a:pt x="446809" y="2292927"/>
                  <a:pt x="0" y="234315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E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7" name="Rectangle 6"/>
          <p:cNvSpPr/>
          <p:nvPr/>
        </p:nvSpPr>
        <p:spPr>
          <a:xfrm>
            <a:off x="-228600" y="0"/>
            <a:ext cx="9448800" cy="2548496"/>
          </a:xfrm>
          <a:custGeom>
            <a:avLst/>
            <a:gdLst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0 w 9144000"/>
              <a:gd name="connsiteY3" fmla="*/ 2343150 h 2343150"/>
              <a:gd name="connsiteX4" fmla="*/ 0 w 9144000"/>
              <a:gd name="connsiteY4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548496"/>
              <a:gd name="connsiteX1" fmla="*/ 9144000 w 9144000"/>
              <a:gd name="connsiteY1" fmla="*/ 0 h 2548496"/>
              <a:gd name="connsiteX2" fmla="*/ 9144000 w 9144000"/>
              <a:gd name="connsiteY2" fmla="*/ 2343150 h 2548496"/>
              <a:gd name="connsiteX3" fmla="*/ 5340927 w 9144000"/>
              <a:gd name="connsiteY3" fmla="*/ 2441864 h 2548496"/>
              <a:gd name="connsiteX4" fmla="*/ 1340427 w 9144000"/>
              <a:gd name="connsiteY4" fmla="*/ 2192482 h 2548496"/>
              <a:gd name="connsiteX5" fmla="*/ 0 w 9144000"/>
              <a:gd name="connsiteY5" fmla="*/ 2343150 h 2548496"/>
              <a:gd name="connsiteX6" fmla="*/ 0 w 9144000"/>
              <a:gd name="connsiteY6" fmla="*/ 0 h 2548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2548496">
                <a:moveTo>
                  <a:pt x="0" y="0"/>
                </a:moveTo>
                <a:lnTo>
                  <a:pt x="9144000" y="0"/>
                </a:lnTo>
                <a:lnTo>
                  <a:pt x="9144000" y="2343150"/>
                </a:lnTo>
                <a:cubicBezTo>
                  <a:pt x="8504959" y="2720686"/>
                  <a:pt x="6641522" y="2466975"/>
                  <a:pt x="5340927" y="2441864"/>
                </a:cubicBezTo>
                <a:cubicBezTo>
                  <a:pt x="4040332" y="2416753"/>
                  <a:pt x="2225386" y="2179493"/>
                  <a:pt x="1340427" y="2192482"/>
                </a:cubicBezTo>
                <a:cubicBezTo>
                  <a:pt x="852055" y="2221923"/>
                  <a:pt x="446809" y="2292927"/>
                  <a:pt x="0" y="234315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TOÁN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90915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43032" y="-1"/>
            <a:ext cx="9296400" cy="1878863"/>
          </a:xfrm>
          <a:prstGeom prst="rect">
            <a:avLst/>
          </a:prstGeom>
          <a:solidFill>
            <a:srgbClr val="90D0EC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21388221">
            <a:off x="-4108" y="140955"/>
            <a:ext cx="2088115" cy="1328801"/>
            <a:chOff x="1143000" y="742950"/>
            <a:chExt cx="3962400" cy="2521527"/>
          </a:xfrm>
        </p:grpSpPr>
        <p:sp>
          <p:nvSpPr>
            <p:cNvPr id="5" name="Cloud 4"/>
            <p:cNvSpPr/>
            <p:nvPr/>
          </p:nvSpPr>
          <p:spPr>
            <a:xfrm>
              <a:off x="1143000" y="742950"/>
              <a:ext cx="3962400" cy="2521527"/>
            </a:xfrm>
            <a:prstGeom prst="cloud">
              <a:avLst/>
            </a:prstGeom>
            <a:solidFill>
              <a:srgbClr val="FFCF37"/>
            </a:solidFill>
            <a:ln>
              <a:solidFill>
                <a:schemeClr val="bg1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" name="Cloud 5"/>
            <p:cNvSpPr/>
            <p:nvPr/>
          </p:nvSpPr>
          <p:spPr>
            <a:xfrm>
              <a:off x="1280432" y="830406"/>
              <a:ext cx="3687536" cy="2346614"/>
            </a:xfrm>
            <a:prstGeom prst="cloud">
              <a:avLst/>
            </a:prstGeom>
            <a:solidFill>
              <a:srgbClr val="FFCF37"/>
            </a:solidFill>
            <a:ln w="38100">
              <a:solidFill>
                <a:schemeClr val="bg1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 rot="20944908">
            <a:off x="378787" y="1164442"/>
            <a:ext cx="1726223" cy="511053"/>
          </a:xfrm>
        </p:spPr>
        <p:txBody>
          <a:bodyPr>
            <a:prstTxWarp prst="textArchUp">
              <a:avLst/>
            </a:prstTxWarp>
            <a:noAutofit/>
          </a:bodyPr>
          <a:lstStyle/>
          <a:p>
            <a:r>
              <a:rPr lang="en-US" sz="3200" b="1" smtClean="0">
                <a:latin typeface="Arial" pitchFamily="34" charset="0"/>
                <a:cs typeface="Arial" pitchFamily="34" charset="0"/>
              </a:rPr>
              <a:t>Chủ đề</a:t>
            </a:r>
            <a:br>
              <a:rPr lang="en-US" sz="3200" b="1" smtClean="0">
                <a:latin typeface="Arial" pitchFamily="34" charset="0"/>
                <a:cs typeface="Arial" pitchFamily="34" charset="0"/>
              </a:rPr>
            </a:br>
            <a:r>
              <a:rPr lang="en-US" sz="3200" b="1" smtClean="0">
                <a:latin typeface="Arial" pitchFamily="34" charset="0"/>
                <a:cs typeface="Arial" pitchFamily="34" charset="0"/>
              </a:rPr>
              <a:t>9</a:t>
            </a:r>
            <a:endParaRPr lang="en-US" sz="3200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04800" y="1980294"/>
            <a:ext cx="8458200" cy="1686346"/>
            <a:chOff x="304800" y="2038350"/>
            <a:chExt cx="8458200" cy="1473493"/>
          </a:xfrm>
        </p:grpSpPr>
        <p:sp>
          <p:nvSpPr>
            <p:cNvPr id="12" name="Rounded Rectangle 11"/>
            <p:cNvSpPr/>
            <p:nvPr/>
          </p:nvSpPr>
          <p:spPr>
            <a:xfrm>
              <a:off x="304800" y="2038350"/>
              <a:ext cx="8458200" cy="1473493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15636" y="2111087"/>
              <a:ext cx="8229600" cy="129801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587211" y="2523353"/>
            <a:ext cx="5886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LUYỆN TẬP</a:t>
            </a:r>
            <a:endParaRPr lang="en-US" sz="2800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448" y="3666640"/>
            <a:ext cx="4037976" cy="1421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836002" y="4628172"/>
            <a:ext cx="2209800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latin typeface="Arial" pitchFamily="34" charset="0"/>
                <a:cs typeface="Arial" pitchFamily="34" charset="0"/>
              </a:rPr>
              <a:t>Trang </a:t>
            </a:r>
            <a:r>
              <a:rPr lang="en-US" sz="2400" b="1" smtClean="0">
                <a:latin typeface="Arial" pitchFamily="34" charset="0"/>
                <a:cs typeface="Arial" pitchFamily="34" charset="0"/>
              </a:rPr>
              <a:t>78/SGK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14540" y="595166"/>
            <a:ext cx="7220884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THỜI GIAN. GIỜ VÀ LỊCH</a:t>
            </a:r>
            <a:endParaRPr lang="en-US" sz="2800" b="1" spc="5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72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4"/>
          <p:cNvSpPr txBox="1">
            <a:spLocks/>
          </p:cNvSpPr>
          <p:nvPr/>
        </p:nvSpPr>
        <p:spPr>
          <a:xfrm>
            <a:off x="675408" y="-45720"/>
            <a:ext cx="8239991" cy="1976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400" smtClean="0">
                <a:latin typeface="Arial" pitchFamily="34" charset="0"/>
                <a:cs typeface="Arial" pitchFamily="34" charset="0"/>
              </a:rPr>
              <a:t>Tìm đường về nhà.</a:t>
            </a:r>
          </a:p>
          <a:p>
            <a:pPr algn="just"/>
            <a:r>
              <a:rPr lang="en-US" sz="2400" smtClean="0">
                <a:latin typeface="Arial" pitchFamily="34" charset="0"/>
                <a:cs typeface="Arial" pitchFamily="34" charset="0"/>
              </a:rPr>
              <a:t>Đường về nhà của ốc sen là đường đi qua tất cả các viên đá, mỗi viên đá ghi một ngày trong tuần. Tìm ngày còn thiếu ở mỗi viên đá.</a:t>
            </a:r>
            <a:endParaRPr lang="en-US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138198" y="133350"/>
            <a:ext cx="533400" cy="533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rial" pitchFamily="34" charset="0"/>
              </a:rPr>
              <a:t>1</a:t>
            </a:r>
            <a:endParaRPr lang="en-US" sz="3600" b="1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.Vn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657350"/>
            <a:ext cx="5934904" cy="3372321"/>
          </a:xfrm>
          <a:prstGeom prst="rect">
            <a:avLst/>
          </a:prstGeom>
        </p:spPr>
      </p:pic>
      <p:sp>
        <p:nvSpPr>
          <p:cNvPr id="10" name="Title 4"/>
          <p:cNvSpPr txBox="1">
            <a:spLocks/>
          </p:cNvSpPr>
          <p:nvPr/>
        </p:nvSpPr>
        <p:spPr>
          <a:xfrm>
            <a:off x="2609850" y="1930336"/>
            <a:ext cx="1351291" cy="43990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smtClean="0">
                <a:latin typeface="Arial" pitchFamily="34" charset="0"/>
                <a:cs typeface="Arial" pitchFamily="34" charset="0"/>
              </a:rPr>
              <a:t>Thứ ba</a:t>
            </a:r>
            <a:endParaRPr 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itle 4"/>
          <p:cNvSpPr txBox="1">
            <a:spLocks/>
          </p:cNvSpPr>
          <p:nvPr/>
        </p:nvSpPr>
        <p:spPr>
          <a:xfrm>
            <a:off x="3770086" y="2753602"/>
            <a:ext cx="1351291" cy="43990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smtClean="0">
                <a:latin typeface="Arial" pitchFamily="34" charset="0"/>
                <a:cs typeface="Arial" pitchFamily="34" charset="0"/>
              </a:rPr>
              <a:t>Thứ năm</a:t>
            </a:r>
            <a:endParaRPr 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itle 4"/>
          <p:cNvSpPr txBox="1">
            <a:spLocks/>
          </p:cNvSpPr>
          <p:nvPr/>
        </p:nvSpPr>
        <p:spPr>
          <a:xfrm>
            <a:off x="4818263" y="3285975"/>
            <a:ext cx="1351291" cy="43990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smtClean="0">
                <a:latin typeface="Arial" pitchFamily="34" charset="0"/>
                <a:cs typeface="Arial" pitchFamily="34" charset="0"/>
              </a:rPr>
              <a:t>Thứ bảy</a:t>
            </a:r>
            <a:endParaRPr 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itle 4"/>
          <p:cNvSpPr txBox="1">
            <a:spLocks/>
          </p:cNvSpPr>
          <p:nvPr/>
        </p:nvSpPr>
        <p:spPr>
          <a:xfrm>
            <a:off x="3663294" y="3589747"/>
            <a:ext cx="1351291" cy="43990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smtClean="0">
                <a:latin typeface="Arial" pitchFamily="34" charset="0"/>
                <a:cs typeface="Arial" pitchFamily="34" charset="0"/>
              </a:rPr>
              <a:t>Thứ sáu</a:t>
            </a:r>
            <a:endParaRPr 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itle 4"/>
          <p:cNvSpPr txBox="1">
            <a:spLocks/>
          </p:cNvSpPr>
          <p:nvPr/>
        </p:nvSpPr>
        <p:spPr>
          <a:xfrm>
            <a:off x="5048875" y="4090611"/>
            <a:ext cx="1351291" cy="43990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smtClean="0">
                <a:latin typeface="Arial" pitchFamily="34" charset="0"/>
                <a:cs typeface="Arial" pitchFamily="34" charset="0"/>
              </a:rPr>
              <a:t>Chủ nhật</a:t>
            </a:r>
            <a:endParaRPr lang="en-US" sz="16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021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4"/>
          <p:cNvSpPr txBox="1">
            <a:spLocks/>
          </p:cNvSpPr>
          <p:nvPr/>
        </p:nvSpPr>
        <p:spPr>
          <a:xfrm>
            <a:off x="679038" y="0"/>
            <a:ext cx="835111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400" smtClean="0">
                <a:latin typeface="Arial" pitchFamily="34" charset="0"/>
                <a:cs typeface="Arial" pitchFamily="34" charset="0"/>
              </a:rPr>
              <a:t>Xem thời khoá biểu của bạn Rô-bốt rồi trả lời.</a:t>
            </a:r>
            <a:endParaRPr lang="en-US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42009" y="133350"/>
            <a:ext cx="533400" cy="533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rial" pitchFamily="34" charset="0"/>
              </a:rPr>
              <a:t>2</a:t>
            </a:r>
            <a:endParaRPr lang="en-US" sz="4000" b="1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.Vn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892522"/>
              </p:ext>
            </p:extLst>
          </p:nvPr>
        </p:nvGraphicFramePr>
        <p:xfrm>
          <a:off x="533400" y="856746"/>
          <a:ext cx="8057292" cy="3266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2882"/>
                <a:gridCol w="1342882"/>
                <a:gridCol w="1342882"/>
                <a:gridCol w="1342882"/>
                <a:gridCol w="1342882"/>
                <a:gridCol w="1342882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STT</a:t>
                      </a:r>
                      <a:endParaRPr lang="en-US">
                        <a:solidFill>
                          <a:schemeClr val="tx1"/>
                        </a:solidFill>
                        <a:latin typeface="Arial" pitchFamily="34" charset="0"/>
                        <a:ea typeface="Aachen" pitchFamily="18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Thứ</a:t>
                      </a:r>
                      <a:r>
                        <a:rPr lang="en-US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 hai</a:t>
                      </a:r>
                      <a:endParaRPr lang="en-US">
                        <a:solidFill>
                          <a:schemeClr val="tx1"/>
                        </a:solidFill>
                        <a:latin typeface="Arial" pitchFamily="34" charset="0"/>
                        <a:ea typeface="Aachen" pitchFamily="18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Thứ</a:t>
                      </a:r>
                      <a:r>
                        <a:rPr lang="en-US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 ba</a:t>
                      </a:r>
                      <a:endParaRPr lang="en-US">
                        <a:solidFill>
                          <a:schemeClr val="tx1"/>
                        </a:solidFill>
                        <a:latin typeface="Arial" pitchFamily="34" charset="0"/>
                        <a:ea typeface="Aachen" pitchFamily="18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Thứ tư</a:t>
                      </a:r>
                      <a:endParaRPr lang="en-US">
                        <a:solidFill>
                          <a:schemeClr val="tx1"/>
                        </a:solidFill>
                        <a:latin typeface="Arial" pitchFamily="34" charset="0"/>
                        <a:ea typeface="Aachen" pitchFamily="18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Thứ năm</a:t>
                      </a:r>
                      <a:endParaRPr lang="en-US">
                        <a:solidFill>
                          <a:schemeClr val="tx1"/>
                        </a:solidFill>
                        <a:latin typeface="Arial" pitchFamily="34" charset="0"/>
                        <a:ea typeface="Aachen" pitchFamily="18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Thứ sáu</a:t>
                      </a:r>
                      <a:endParaRPr lang="en-US">
                        <a:solidFill>
                          <a:schemeClr val="tx1"/>
                        </a:solidFill>
                        <a:latin typeface="Arial" pitchFamily="34" charset="0"/>
                        <a:ea typeface="Aachen" pitchFamily="18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</a:tr>
              <a:tr h="875620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1</a:t>
                      </a:r>
                      <a:endParaRPr lang="en-US" b="1">
                        <a:solidFill>
                          <a:srgbClr val="0EBE88"/>
                        </a:solidFill>
                        <a:latin typeface="Arial" pitchFamily="34" charset="0"/>
                        <a:ea typeface="Aachen" pitchFamily="18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Tiếng</a:t>
                      </a:r>
                      <a:r>
                        <a:rPr lang="en-US" b="1" baseline="0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 Việt</a:t>
                      </a:r>
                      <a:endParaRPr lang="en-US" b="1">
                        <a:solidFill>
                          <a:srgbClr val="0EBE88"/>
                        </a:solidFill>
                        <a:latin typeface="Arial" pitchFamily="34" charset="0"/>
                        <a:ea typeface="Aachen" pitchFamily="18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Lắp</a:t>
                      </a:r>
                      <a:r>
                        <a:rPr lang="en-US" b="1" baseline="0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 ghép hình</a:t>
                      </a:r>
                      <a:endParaRPr lang="en-US" b="1">
                        <a:solidFill>
                          <a:srgbClr val="0EBE88"/>
                        </a:solidFill>
                        <a:latin typeface="Arial" pitchFamily="34" charset="0"/>
                        <a:ea typeface="Aachen" pitchFamily="18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Máy</a:t>
                      </a:r>
                      <a:r>
                        <a:rPr lang="en-US" b="1" baseline="0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 tính</a:t>
                      </a:r>
                      <a:endParaRPr lang="en-US" b="1">
                        <a:solidFill>
                          <a:srgbClr val="0EBE88"/>
                        </a:solidFill>
                        <a:latin typeface="Arial" pitchFamily="34" charset="0"/>
                        <a:ea typeface="Aachen" pitchFamily="18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Thể</a:t>
                      </a:r>
                      <a:r>
                        <a:rPr lang="en-US" b="1" baseline="0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 dục</a:t>
                      </a:r>
                      <a:endParaRPr lang="en-US" b="1">
                        <a:solidFill>
                          <a:srgbClr val="0EBE88"/>
                        </a:solidFill>
                        <a:latin typeface="Arial" pitchFamily="34" charset="0"/>
                        <a:ea typeface="Aachen" pitchFamily="18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Lắp</a:t>
                      </a:r>
                      <a:r>
                        <a:rPr lang="en-US" b="1" baseline="0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 ghép hình</a:t>
                      </a:r>
                      <a:endParaRPr lang="en-US" b="1">
                        <a:solidFill>
                          <a:srgbClr val="0EBE88"/>
                        </a:solidFill>
                        <a:latin typeface="Arial" pitchFamily="34" charset="0"/>
                        <a:ea typeface="Aachen" pitchFamily="18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CA"/>
                    </a:solidFill>
                  </a:tcPr>
                </a:tc>
              </a:tr>
              <a:tr h="875620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2</a:t>
                      </a:r>
                      <a:endParaRPr lang="en-US" b="1">
                        <a:solidFill>
                          <a:srgbClr val="0EBE88"/>
                        </a:solidFill>
                        <a:latin typeface="Arial" pitchFamily="34" charset="0"/>
                        <a:ea typeface="Aachen" pitchFamily="18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Lắp</a:t>
                      </a:r>
                      <a:r>
                        <a:rPr lang="en-US" b="1" baseline="0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 ghép</a:t>
                      </a:r>
                    </a:p>
                    <a:p>
                      <a:pPr algn="ctr"/>
                      <a:r>
                        <a:rPr lang="en-US" b="1" baseline="0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hình</a:t>
                      </a:r>
                      <a:endParaRPr lang="en-US" b="1">
                        <a:solidFill>
                          <a:srgbClr val="0EBE88"/>
                        </a:solidFill>
                        <a:latin typeface="Arial" pitchFamily="34" charset="0"/>
                        <a:ea typeface="Aachen" pitchFamily="18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Máy</a:t>
                      </a:r>
                      <a:r>
                        <a:rPr lang="en-US" b="1" baseline="0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 tính</a:t>
                      </a:r>
                      <a:endParaRPr lang="en-US" b="1">
                        <a:solidFill>
                          <a:srgbClr val="0EBE88"/>
                        </a:solidFill>
                        <a:latin typeface="Arial" pitchFamily="34" charset="0"/>
                        <a:ea typeface="Aachen" pitchFamily="18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Lắp</a:t>
                      </a:r>
                      <a:r>
                        <a:rPr lang="en-US" b="1" baseline="0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 ghép hình</a:t>
                      </a:r>
                      <a:endParaRPr lang="en-US" b="1">
                        <a:solidFill>
                          <a:srgbClr val="0EBE88"/>
                        </a:solidFill>
                        <a:latin typeface="Arial" pitchFamily="34" charset="0"/>
                        <a:ea typeface="Aachen" pitchFamily="18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Bay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Tiếng</a:t>
                      </a:r>
                      <a:r>
                        <a:rPr lang="en-US" b="1" baseline="0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 Việt</a:t>
                      </a:r>
                      <a:endParaRPr lang="en-US" b="1">
                        <a:solidFill>
                          <a:srgbClr val="0EBE88"/>
                        </a:solidFill>
                        <a:latin typeface="Arial" pitchFamily="34" charset="0"/>
                        <a:ea typeface="Aachen" pitchFamily="18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CA"/>
                    </a:solidFill>
                  </a:tcPr>
                </a:tc>
              </a:tr>
              <a:tr h="875620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3</a:t>
                      </a:r>
                      <a:endParaRPr lang="en-US" b="1">
                        <a:solidFill>
                          <a:srgbClr val="0EBE88"/>
                        </a:solidFill>
                        <a:latin typeface="Arial" pitchFamily="34" charset="0"/>
                        <a:ea typeface="Aachen" pitchFamily="18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Thể</a:t>
                      </a:r>
                      <a:r>
                        <a:rPr lang="en-US" b="1" baseline="0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 dục</a:t>
                      </a:r>
                      <a:endParaRPr lang="en-US" b="1">
                        <a:solidFill>
                          <a:srgbClr val="0EBE88"/>
                        </a:solidFill>
                        <a:latin typeface="Arial" pitchFamily="34" charset="0"/>
                        <a:ea typeface="Aachen" pitchFamily="18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Bay</a:t>
                      </a:r>
                      <a:endParaRPr lang="en-US" b="1">
                        <a:solidFill>
                          <a:srgbClr val="0EBE88"/>
                        </a:solidFill>
                        <a:latin typeface="Arial" pitchFamily="34" charset="0"/>
                        <a:ea typeface="Aachen" pitchFamily="18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Tiếng</a:t>
                      </a:r>
                      <a:r>
                        <a:rPr lang="en-US" b="1" baseline="0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 Việt</a:t>
                      </a:r>
                      <a:endParaRPr lang="en-US" b="1">
                        <a:solidFill>
                          <a:srgbClr val="0EBE88"/>
                        </a:solidFill>
                        <a:latin typeface="Arial" pitchFamily="34" charset="0"/>
                        <a:ea typeface="Aachen" pitchFamily="18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Máy</a:t>
                      </a:r>
                      <a:r>
                        <a:rPr lang="en-US" b="1" baseline="0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 tính</a:t>
                      </a:r>
                      <a:endParaRPr lang="en-US" b="1">
                        <a:solidFill>
                          <a:srgbClr val="0EBE88"/>
                        </a:solidFill>
                        <a:latin typeface="Arial" pitchFamily="34" charset="0"/>
                        <a:ea typeface="Aachen" pitchFamily="18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Bay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CA"/>
                    </a:solidFill>
                  </a:tcPr>
                </a:tc>
              </a:tr>
            </a:tbl>
          </a:graphicData>
        </a:graphic>
      </p:graphicFrame>
      <p:sp>
        <p:nvSpPr>
          <p:cNvPr id="13" name="Title 4"/>
          <p:cNvSpPr txBox="1">
            <a:spLocks/>
          </p:cNvSpPr>
          <p:nvPr/>
        </p:nvSpPr>
        <p:spPr>
          <a:xfrm>
            <a:off x="408709" y="4019550"/>
            <a:ext cx="8351114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400" smtClean="0">
                <a:latin typeface="Arial" pitchFamily="34" charset="0"/>
                <a:cs typeface="Arial" pitchFamily="34" charset="0"/>
              </a:rPr>
              <a:t>a) Rô-bốt học những môn gì trong ngày thứ ba?</a:t>
            </a:r>
            <a:endParaRPr lang="en-US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itle 4"/>
          <p:cNvSpPr txBox="1">
            <a:spLocks/>
          </p:cNvSpPr>
          <p:nvPr/>
        </p:nvSpPr>
        <p:spPr>
          <a:xfrm>
            <a:off x="411886" y="4491990"/>
            <a:ext cx="8351114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400" smtClean="0">
                <a:latin typeface="Arial" pitchFamily="34" charset="0"/>
                <a:cs typeface="Arial" pitchFamily="34" charset="0"/>
              </a:rPr>
              <a:t>b) Rô-bốt học Tiếng Việt vào những ngày nào trong tuần?</a:t>
            </a:r>
            <a:endParaRPr lang="en-US" sz="240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875677"/>
              </p:ext>
            </p:extLst>
          </p:nvPr>
        </p:nvGraphicFramePr>
        <p:xfrm>
          <a:off x="3217238" y="853440"/>
          <a:ext cx="1344168" cy="3273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68"/>
              </a:tblGrid>
              <a:tr h="640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chemeClr val="tx1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Thứ</a:t>
                      </a:r>
                      <a:r>
                        <a:rPr lang="en-US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 ba</a:t>
                      </a:r>
                      <a:endParaRPr lang="en-US" smtClean="0">
                        <a:solidFill>
                          <a:schemeClr val="tx1"/>
                        </a:solidFill>
                        <a:latin typeface="Arial" pitchFamily="34" charset="0"/>
                        <a:ea typeface="Aachen" pitchFamily="18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778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Lắp</a:t>
                      </a:r>
                      <a:r>
                        <a:rPr lang="en-US" b="1" baseline="0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 ghép hình</a:t>
                      </a:r>
                      <a:endParaRPr lang="en-US" b="1" smtClean="0">
                        <a:solidFill>
                          <a:srgbClr val="0EBE88"/>
                        </a:solidFill>
                        <a:latin typeface="Arial" pitchFamily="34" charset="0"/>
                        <a:ea typeface="Aachen" pitchFamily="18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778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Máy</a:t>
                      </a:r>
                      <a:r>
                        <a:rPr lang="en-US" b="1" baseline="0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 tính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778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Bay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58461"/>
              </p:ext>
            </p:extLst>
          </p:nvPr>
        </p:nvGraphicFramePr>
        <p:xfrm>
          <a:off x="1870710" y="1493520"/>
          <a:ext cx="1344168" cy="877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68"/>
              </a:tblGrid>
              <a:tr h="8778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Tiếng</a:t>
                      </a:r>
                      <a:r>
                        <a:rPr lang="en-US" b="1" baseline="0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 Việt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4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490108"/>
              </p:ext>
            </p:extLst>
          </p:nvPr>
        </p:nvGraphicFramePr>
        <p:xfrm>
          <a:off x="4572836" y="3257550"/>
          <a:ext cx="1344168" cy="877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68"/>
              </a:tblGrid>
              <a:tr h="8778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Tiếng</a:t>
                      </a:r>
                      <a:r>
                        <a:rPr lang="en-US" b="1" baseline="0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 Việt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4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063295"/>
              </p:ext>
            </p:extLst>
          </p:nvPr>
        </p:nvGraphicFramePr>
        <p:xfrm>
          <a:off x="7250430" y="2366010"/>
          <a:ext cx="1344168" cy="877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68"/>
              </a:tblGrid>
              <a:tr h="8778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Tiếng</a:t>
                      </a:r>
                      <a:r>
                        <a:rPr lang="en-US" b="1" baseline="0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 Việt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4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34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13753" y="13017"/>
            <a:ext cx="586740" cy="58674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rial" pitchFamily="34" charset="0"/>
              </a:rPr>
              <a:t>3</a:t>
            </a:r>
            <a:endParaRPr lang="en-US" sz="3200" b="1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.VnArial" pitchFamily="34" charset="0"/>
            </a:endParaRPr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681443" y="-22492"/>
            <a:ext cx="8137668" cy="657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800" smtClean="0">
                <a:latin typeface="Arial" pitchFamily="34" charset="0"/>
                <a:cs typeface="Arial" pitchFamily="34" charset="0"/>
              </a:rPr>
              <a:t>Rô-bốt đi du lịch. Hành trình đi du lịch của Rô-bốt qua các địa điểm 1 – 2 – 3 – 4 – 5 – 6 – 7.</a:t>
            </a:r>
            <a:endParaRPr 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itle 4"/>
          <p:cNvSpPr txBox="1">
            <a:spLocks/>
          </p:cNvSpPr>
          <p:nvPr/>
        </p:nvSpPr>
        <p:spPr>
          <a:xfrm>
            <a:off x="4019792" y="819150"/>
            <a:ext cx="4953000" cy="10072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000" smtClean="0">
                <a:latin typeface="Arial" pitchFamily="34" charset="0"/>
                <a:cs typeface="Arial" pitchFamily="34" charset="0"/>
              </a:rPr>
              <a:t>Biết rằng mỗi ngày Rô-bốt ở một nơi khác nhau và thứ hai, Rô-bốt ở Cao Bằng. Hỏi:</a:t>
            </a:r>
            <a:endParaRPr 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itle 4"/>
          <p:cNvSpPr txBox="1">
            <a:spLocks/>
          </p:cNvSpPr>
          <p:nvPr/>
        </p:nvSpPr>
        <p:spPr>
          <a:xfrm>
            <a:off x="4038600" y="1657350"/>
            <a:ext cx="4127015" cy="657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000" smtClean="0">
                <a:latin typeface="Arial" pitchFamily="34" charset="0"/>
                <a:cs typeface="Arial" pitchFamily="34" charset="0"/>
              </a:rPr>
              <a:t>a) Thứ ba, Rô-bốt ở đâu?</a:t>
            </a:r>
            <a:endParaRPr lang="en-US" sz="200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39" t="23698" r="37481" b="24739"/>
          <a:stretch/>
        </p:blipFill>
        <p:spPr bwMode="auto">
          <a:xfrm>
            <a:off x="0" y="954886"/>
            <a:ext cx="3833521" cy="4059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itle 4"/>
          <p:cNvSpPr txBox="1">
            <a:spLocks/>
          </p:cNvSpPr>
          <p:nvPr/>
        </p:nvSpPr>
        <p:spPr>
          <a:xfrm>
            <a:off x="4038600" y="2571750"/>
            <a:ext cx="4127015" cy="657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000" smtClean="0">
                <a:latin typeface="Arial" pitchFamily="34" charset="0"/>
                <a:cs typeface="Arial" pitchFamily="34" charset="0"/>
              </a:rPr>
              <a:t>b) Thứ mấy Rô-bốt ở Đà Nẵng?</a:t>
            </a:r>
            <a:endParaRPr 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itle 4"/>
          <p:cNvSpPr txBox="1">
            <a:spLocks/>
          </p:cNvSpPr>
          <p:nvPr/>
        </p:nvSpPr>
        <p:spPr>
          <a:xfrm>
            <a:off x="4019792" y="3590392"/>
            <a:ext cx="4127015" cy="657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000" smtClean="0">
                <a:latin typeface="Arial" pitchFamily="34" charset="0"/>
                <a:cs typeface="Arial" pitchFamily="34" charset="0"/>
              </a:rPr>
              <a:t>c) Rô-bốt kết thúc hành trình vào ngày nào trong tuần?</a:t>
            </a:r>
            <a:endParaRPr 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itle 4"/>
          <p:cNvSpPr txBox="1">
            <a:spLocks/>
          </p:cNvSpPr>
          <p:nvPr/>
        </p:nvSpPr>
        <p:spPr>
          <a:xfrm>
            <a:off x="4127977" y="2138629"/>
            <a:ext cx="4127015" cy="657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000" smtClean="0">
                <a:latin typeface="Arial" pitchFamily="34" charset="0"/>
                <a:cs typeface="Arial" pitchFamily="34" charset="0"/>
              </a:rPr>
              <a:t>Thứ ba, Rô-bốt ở Hà Nội.</a:t>
            </a:r>
            <a:endParaRPr 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itle 4"/>
          <p:cNvSpPr txBox="1">
            <a:spLocks/>
          </p:cNvSpPr>
          <p:nvPr/>
        </p:nvSpPr>
        <p:spPr>
          <a:xfrm>
            <a:off x="4140677" y="3028950"/>
            <a:ext cx="4127015" cy="657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000" smtClean="0">
                <a:latin typeface="Arial" pitchFamily="34" charset="0"/>
                <a:cs typeface="Arial" pitchFamily="34" charset="0"/>
              </a:rPr>
              <a:t>Thứ năm Rô-bốt ở Đà Nẵng.</a:t>
            </a:r>
            <a:endParaRPr 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itle 4"/>
          <p:cNvSpPr txBox="1">
            <a:spLocks/>
          </p:cNvSpPr>
          <p:nvPr/>
        </p:nvSpPr>
        <p:spPr>
          <a:xfrm>
            <a:off x="4114800" y="4276192"/>
            <a:ext cx="4343400" cy="657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000">
                <a:latin typeface="Arial" pitchFamily="34" charset="0"/>
                <a:cs typeface="Arial" pitchFamily="34" charset="0"/>
              </a:rPr>
              <a:t>Rô-bốt kết thúc hành </a:t>
            </a:r>
            <a:r>
              <a:rPr lang="en-US" sz="2000">
                <a:latin typeface="Arial" pitchFamily="34" charset="0"/>
                <a:cs typeface="Arial" pitchFamily="34" charset="0"/>
              </a:rPr>
              <a:t>trình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vào ngày chủ nhật.</a:t>
            </a:r>
            <a:endParaRPr lang="en-US" sz="20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54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5" grpId="0"/>
      <p:bldP spid="16" grpId="0"/>
      <p:bldP spid="25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/>
          <p:nvPr/>
        </p:nvSpPr>
        <p:spPr>
          <a:xfrm>
            <a:off x="177804" y="133350"/>
            <a:ext cx="8763000" cy="4857750"/>
          </a:xfrm>
          <a:prstGeom prst="cloud">
            <a:avLst/>
          </a:prstGeom>
          <a:solidFill>
            <a:srgbClr val="FFB64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Dặn dò:</a:t>
            </a:r>
          </a:p>
          <a:p>
            <a:pPr algn="just"/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- Xem lại bài đã học</a:t>
            </a:r>
          </a:p>
          <a:p>
            <a:pPr algn="just"/>
            <a:r>
              <a:rPr lang="en-US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- Hoàn thành vở bài tập </a:t>
            </a:r>
          </a:p>
          <a:p>
            <a:pPr algn="just"/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- Chuẩn bị bài: </a:t>
            </a:r>
            <a:r>
              <a:rPr lang="en-US" sz="2800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Thực hành xem lịch và giờ  </a:t>
            </a:r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trang </a:t>
            </a:r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80</a:t>
            </a:r>
            <a:endParaRPr lang="en-US" sz="28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25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2608</TotalTime>
  <Words>303</Words>
  <Application>Microsoft Office PowerPoint</Application>
  <PresentationFormat>On-screen Show (16:9)</PresentationFormat>
  <Paragraphs>66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Chủ đề 9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TOÁN</dc:title>
  <dc:creator>PC</dc:creator>
  <cp:lastModifiedBy>PC</cp:lastModifiedBy>
  <cp:revision>425</cp:revision>
  <dcterms:created xsi:type="dcterms:W3CDTF">2021-01-09T02:19:28Z</dcterms:created>
  <dcterms:modified xsi:type="dcterms:W3CDTF">2021-03-22T16:04:05Z</dcterms:modified>
</cp:coreProperties>
</file>